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7" r:id="rId7"/>
    <p:sldId id="261" r:id="rId8"/>
    <p:sldId id="268" r:id="rId9"/>
    <p:sldId id="262" r:id="rId10"/>
    <p:sldId id="269" r:id="rId11"/>
    <p:sldId id="263" r:id="rId12"/>
    <p:sldId id="270" r:id="rId13"/>
    <p:sldId id="264" r:id="rId14"/>
    <p:sldId id="271" r:id="rId15"/>
    <p:sldId id="265" r:id="rId16"/>
    <p:sldId id="266"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ACD154-7838-48DB-8BD4-94BCF9EFECE5}">
          <p14:sldIdLst>
            <p14:sldId id="256"/>
            <p14:sldId id="257"/>
            <p14:sldId id="258"/>
            <p14:sldId id="259"/>
            <p14:sldId id="260"/>
            <p14:sldId id="267"/>
            <p14:sldId id="261"/>
            <p14:sldId id="268"/>
            <p14:sldId id="262"/>
            <p14:sldId id="269"/>
            <p14:sldId id="263"/>
            <p14:sldId id="270"/>
            <p14:sldId id="264"/>
            <p14:sldId id="271"/>
            <p14:sldId id="265"/>
            <p14:sldId id="266"/>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17" autoAdjust="0"/>
    <p:restoredTop sz="94660"/>
  </p:normalViewPr>
  <p:slideViewPr>
    <p:cSldViewPr snapToGrid="0">
      <p:cViewPr varScale="1">
        <p:scale>
          <a:sx n="72" d="100"/>
          <a:sy n="72" d="100"/>
        </p:scale>
        <p:origin x="84" y="7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735F422-C801-489F-A07E-A5178BCE91D1}"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895829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841746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280346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799979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003593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735F422-C801-489F-A07E-A5178BCE91D1}" type="datetimeFigureOut">
              <a:rPr lang="en-US" smtClean="0"/>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639369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9735F422-C801-489F-A07E-A5178BCE91D1}" type="datetimeFigureOut">
              <a:rPr lang="en-US" smtClean="0"/>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3693499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35F422-C801-489F-A07E-A5178BCE91D1}"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5903284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35F422-C801-489F-A07E-A5178BCE91D1}"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2352984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735F422-C801-489F-A07E-A5178BCE91D1}"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101718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35F422-C801-489F-A07E-A5178BCE91D1}" type="datetimeFigureOut">
              <a:rPr lang="en-US" smtClean="0"/>
              <a:t>11/17/2021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394322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2502595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35F422-C801-489F-A07E-A5178BCE91D1}" type="datetimeFigureOut">
              <a:rPr lang="en-US" smtClean="0"/>
              <a:t>11/17/2021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706286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735F422-C801-489F-A07E-A5178BCE91D1}" type="datetimeFigureOut">
              <a:rPr lang="en-US" smtClean="0"/>
              <a:t>11/17/2021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509454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35F422-C801-489F-A07E-A5178BCE91D1}" type="datetimeFigureOut">
              <a:rPr lang="en-US" smtClean="0"/>
              <a:t>11/17/2021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250774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18621516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735F422-C801-489F-A07E-A5178BCE91D1}" type="datetimeFigureOut">
              <a:rPr lang="en-US" smtClean="0"/>
              <a:t>11/17/2021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5145CD-2FF2-43E9-8D37-7D0C0963B052}" type="slidenum">
              <a:rPr lang="en-US" smtClean="0"/>
              <a:t>‹#›</a:t>
            </a:fld>
            <a:endParaRPr lang="en-US"/>
          </a:p>
        </p:txBody>
      </p:sp>
    </p:spTree>
    <p:extLst>
      <p:ext uri="{BB962C8B-B14F-4D97-AF65-F5344CB8AC3E}">
        <p14:creationId xmlns:p14="http://schemas.microsoft.com/office/powerpoint/2010/main" val="40790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9735F422-C801-489F-A07E-A5178BCE91D1}" type="datetimeFigureOut">
              <a:rPr lang="en-US" smtClean="0"/>
              <a:t>11/17/2021</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65145CD-2FF2-43E9-8D37-7D0C0963B052}" type="slidenum">
              <a:rPr lang="en-US" smtClean="0"/>
              <a:t>‹#›</a:t>
            </a:fld>
            <a:endParaRPr lang="en-US"/>
          </a:p>
        </p:txBody>
      </p:sp>
    </p:spTree>
    <p:extLst>
      <p:ext uri="{BB962C8B-B14F-4D97-AF65-F5344CB8AC3E}">
        <p14:creationId xmlns:p14="http://schemas.microsoft.com/office/powerpoint/2010/main" val="5261231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slide" Target="slide4.xml"/><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slide" Target="slide3.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5.xml"/><Relationship Id="rId1" Type="http://schemas.openxmlformats.org/officeDocument/2006/relationships/slideLayout" Target="../slideLayouts/slideLayout5.xml"/><Relationship Id="rId4" Type="http://schemas.openxmlformats.org/officeDocument/2006/relationships/slide" Target="slide2.xml"/></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slide" Target="slide4.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sr-Cyrl-RS" dirty="0" smtClean="0"/>
              <a:t>Присилне миграције</a:t>
            </a:r>
            <a:endParaRPr lang="en-US" dirty="0"/>
          </a:p>
        </p:txBody>
      </p:sp>
      <p:sp>
        <p:nvSpPr>
          <p:cNvPr id="3" name="Subtitle 2"/>
          <p:cNvSpPr>
            <a:spLocks noGrp="1"/>
          </p:cNvSpPr>
          <p:nvPr>
            <p:ph type="subTitle" idx="1"/>
          </p:nvPr>
        </p:nvSpPr>
        <p:spPr/>
        <p:txBody>
          <a:bodyPr>
            <a:normAutofit fontScale="85000" lnSpcReduction="10000"/>
          </a:bodyPr>
          <a:lstStyle/>
          <a:p>
            <a:r>
              <a:rPr lang="sr-Cyrl-RS" dirty="0" smtClean="0"/>
              <a:t>Вукашин Ашћерић</a:t>
            </a:r>
          </a:p>
          <a:p>
            <a:r>
              <a:rPr lang="sr-Cyrl-RS" dirty="0" smtClean="0"/>
              <a:t>Милош Маринковић</a:t>
            </a:r>
          </a:p>
          <a:p>
            <a:r>
              <a:rPr lang="sr-Latn-RS" dirty="0" smtClean="0"/>
              <a:t>II-12</a:t>
            </a:r>
            <a:endParaRPr lang="en-US" dirty="0"/>
          </a:p>
        </p:txBody>
      </p:sp>
    </p:spTree>
    <p:extLst>
      <p:ext uri="{BB962C8B-B14F-4D97-AF65-F5344CB8AC3E}">
        <p14:creationId xmlns:p14="http://schemas.microsoft.com/office/powerpoint/2010/main" val="1694409577"/>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074" name="Picture 2" descr="https://cdn.discordapp.com/attachments/818600687516516352/910601426189819985/0a5c45-20091113-refugee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0542" y="386582"/>
            <a:ext cx="3982025" cy="269583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320052" y="3120765"/>
            <a:ext cx="3112515" cy="369332"/>
          </a:xfrm>
          <a:prstGeom prst="rect">
            <a:avLst/>
          </a:prstGeom>
          <a:noFill/>
        </p:spPr>
        <p:txBody>
          <a:bodyPr wrap="square" rtlCol="0">
            <a:spAutoFit/>
          </a:bodyPr>
          <a:lstStyle/>
          <a:p>
            <a:r>
              <a:rPr lang="sr-Cyrl-RS" dirty="0" smtClean="0"/>
              <a:t>Вијетнамски рат</a:t>
            </a:r>
            <a:endParaRPr lang="en-US" dirty="0"/>
          </a:p>
        </p:txBody>
      </p:sp>
      <p:pic>
        <p:nvPicPr>
          <p:cNvPr id="3080" name="Picture 8" descr="https://cdn.discordapp.com/attachments/818600687516516352/910601533769527366/origin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76309" y="3528449"/>
            <a:ext cx="4860769" cy="273418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642852" y="6371303"/>
            <a:ext cx="3716593" cy="369332"/>
          </a:xfrm>
          <a:prstGeom prst="rect">
            <a:avLst/>
          </a:prstGeom>
          <a:noFill/>
        </p:spPr>
        <p:txBody>
          <a:bodyPr wrap="square" rtlCol="0">
            <a:spAutoFit/>
          </a:bodyPr>
          <a:lstStyle/>
          <a:p>
            <a:r>
              <a:rPr lang="sr-Cyrl-RS" dirty="0" smtClean="0"/>
              <a:t>Грађански рат у Ел Салвадору</a:t>
            </a:r>
            <a:endParaRPr lang="en-US" dirty="0"/>
          </a:p>
        </p:txBody>
      </p:sp>
      <p:pic>
        <p:nvPicPr>
          <p:cNvPr id="3082" name="Picture 10" descr="https://cdn.discordapp.com/attachments/818600687516516352/910601683841732628/2021-02-14T000000Z_1749984037_MT1SIPA000IF8TZN_RTRMADP_3_SIPA-USA-scale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9445" y="202513"/>
            <a:ext cx="4320904" cy="28799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8096865" y="3114598"/>
            <a:ext cx="3170692" cy="381666"/>
          </a:xfrm>
          <a:prstGeom prst="rect">
            <a:avLst/>
          </a:prstGeom>
          <a:noFill/>
        </p:spPr>
        <p:txBody>
          <a:bodyPr wrap="square" rtlCol="0">
            <a:spAutoFit/>
          </a:bodyPr>
          <a:lstStyle/>
          <a:p>
            <a:r>
              <a:rPr lang="sr-Cyrl-RS" dirty="0" smtClean="0"/>
              <a:t>Државни удар у Мијанмару</a:t>
            </a:r>
            <a:endParaRPr lang="en-US" dirty="0"/>
          </a:p>
        </p:txBody>
      </p:sp>
      <p:sp>
        <p:nvSpPr>
          <p:cNvPr id="16" name="Left Arrow 15">
            <a:hlinkClick r:id="rId5" action="ppaction://hlinksldjump"/>
          </p:cNvPr>
          <p:cNvSpPr/>
          <p:nvPr/>
        </p:nvSpPr>
        <p:spPr>
          <a:xfrm>
            <a:off x="382853" y="5899354"/>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209125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a:t>Узроци настали човечијим деловањем</a:t>
            </a:r>
            <a:r>
              <a:rPr lang="en-US" dirty="0"/>
              <a:t/>
            </a:r>
            <a:br>
              <a:rPr lang="en-US" dirty="0"/>
            </a:br>
            <a:endParaRPr lang="en-US" dirty="0"/>
          </a:p>
        </p:txBody>
      </p:sp>
      <p:sp>
        <p:nvSpPr>
          <p:cNvPr id="3" name="Content Placeholder 2"/>
          <p:cNvSpPr>
            <a:spLocks noGrp="1"/>
          </p:cNvSpPr>
          <p:nvPr>
            <p:ph idx="1"/>
          </p:nvPr>
        </p:nvSpPr>
        <p:spPr/>
        <p:txBody>
          <a:bodyPr/>
          <a:lstStyle/>
          <a:p>
            <a:r>
              <a:rPr lang="ru-RU" b="1" u="sng" dirty="0"/>
              <a:t>Примери принудног расељавања изазваног еколошким катастрофама које је проузроковао </a:t>
            </a:r>
            <a:r>
              <a:rPr lang="ru-RU" b="1" u="sng" dirty="0" smtClean="0"/>
              <a:t>човек</a:t>
            </a:r>
            <a:r>
              <a:rPr lang="sr-Cyrl-RS" dirty="0" smtClean="0"/>
              <a:t>:</a:t>
            </a:r>
          </a:p>
          <a:p>
            <a:pPr marL="36900" indent="0">
              <a:buNone/>
            </a:pPr>
            <a:endParaRPr lang="sr-Cyrl-RS" dirty="0" smtClean="0"/>
          </a:p>
          <a:p>
            <a:pPr lvl="1"/>
            <a:r>
              <a:rPr lang="ru-RU" b="1" u="sng" dirty="0"/>
              <a:t>Шумски пожари у амазонским прашумама 2019</a:t>
            </a:r>
            <a:r>
              <a:rPr lang="ru-RU" dirty="0"/>
              <a:t>.: Иако су пожари које је изазвао човек нормалан део амазонске пољопривреде, сушна сезона 2019. забележила је међународно забележен пораст њихове стопе појаве. Пожари који се брзо шире, у комбинацији са напорима пољопривредних и шумарских компанија, приморали су домородачко становништво Бразила да напусти своје матичне земље</a:t>
            </a:r>
            <a:r>
              <a:rPr lang="ru-RU" dirty="0" smtClean="0"/>
              <a:t>.</a:t>
            </a:r>
          </a:p>
          <a:p>
            <a:pPr lvl="1"/>
            <a:endParaRPr lang="ru-RU" dirty="0"/>
          </a:p>
          <a:p>
            <a:pPr lvl="1"/>
            <a:r>
              <a:rPr lang="ru-RU" b="1" u="sng" dirty="0"/>
              <a:t>Нуклеарна катастрофа у Чернобилу</a:t>
            </a:r>
            <a:r>
              <a:rPr lang="ru-RU" dirty="0"/>
              <a:t>: Нуклеарна катастрофа 26. априла 1986. у близини Припјата у Украјини контаминирала је град и околна подручја штетним нивоима радијације, принудивши расељење преко 100.000 људи.</a:t>
            </a:r>
            <a:endParaRPr lang="en-US" dirty="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117677"/>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https://cdn.discordapp.com/attachments/818600687516516352/910601764468838420/http___prod-upp-image-read.f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66" y="260934"/>
            <a:ext cx="4179006" cy="234953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discordapp.com/attachments/818600687516516352/910601764766621736/Trib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2503" y="260935"/>
            <a:ext cx="2751586" cy="234953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182979" y="2762863"/>
            <a:ext cx="4480186" cy="369332"/>
          </a:xfrm>
          <a:prstGeom prst="rect">
            <a:avLst/>
          </a:prstGeom>
          <a:noFill/>
        </p:spPr>
        <p:txBody>
          <a:bodyPr wrap="square" rtlCol="0">
            <a:spAutoFit/>
          </a:bodyPr>
          <a:lstStyle/>
          <a:p>
            <a:r>
              <a:rPr lang="sr-Cyrl-RS" dirty="0" smtClean="0"/>
              <a:t>Шумски пожари у Амазонским шумама</a:t>
            </a:r>
            <a:endParaRPr lang="en-US" dirty="0"/>
          </a:p>
        </p:txBody>
      </p:sp>
      <p:pic>
        <p:nvPicPr>
          <p:cNvPr id="4102" name="Picture 6" descr="https://cdn.discordapp.com/attachments/818600687516516352/910601857641115648/AP_Ukraine_Chernobyl_ml_160425_33x16_608.jpg"/>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562724" y="3434754"/>
            <a:ext cx="4174399" cy="20528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cdn.discordapp.com/attachments/818600687516516352/910601857846620220/river.jpe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0676" y="3434754"/>
            <a:ext cx="3215556" cy="20973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100269" y="5649957"/>
            <a:ext cx="6621808" cy="369332"/>
          </a:xfrm>
          <a:prstGeom prst="rect">
            <a:avLst/>
          </a:prstGeom>
          <a:noFill/>
        </p:spPr>
        <p:txBody>
          <a:bodyPr wrap="square" rtlCol="0">
            <a:spAutoFit/>
          </a:bodyPr>
          <a:lstStyle/>
          <a:p>
            <a:r>
              <a:rPr lang="sr-Cyrl-RS" dirty="0" smtClean="0"/>
              <a:t>Катастрофа у Чернобиљу</a:t>
            </a:r>
            <a:endParaRPr lang="en-US" dirty="0"/>
          </a:p>
        </p:txBody>
      </p:sp>
      <p:sp>
        <p:nvSpPr>
          <p:cNvPr id="10" name="Left Arrow 9">
            <a:hlinkClick r:id="rId6" action="ppaction://hlinksldjump"/>
          </p:cNvPr>
          <p:cNvSpPr/>
          <p:nvPr/>
        </p:nvSpPr>
        <p:spPr>
          <a:xfrm>
            <a:off x="500840" y="5783314"/>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3354431"/>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a:t>Узроци настали човечијим деловањем</a:t>
            </a:r>
            <a:r>
              <a:rPr lang="en-US" dirty="0"/>
              <a:t/>
            </a:r>
            <a:br>
              <a:rPr lang="en-US" dirty="0"/>
            </a:br>
            <a:endParaRPr lang="en-US" dirty="0"/>
          </a:p>
        </p:txBody>
      </p:sp>
      <p:sp>
        <p:nvSpPr>
          <p:cNvPr id="3" name="Content Placeholder 2"/>
          <p:cNvSpPr>
            <a:spLocks noGrp="1"/>
          </p:cNvSpPr>
          <p:nvPr>
            <p:ph idx="1"/>
          </p:nvPr>
        </p:nvSpPr>
        <p:spPr/>
        <p:txBody>
          <a:bodyPr/>
          <a:lstStyle/>
          <a:p>
            <a:r>
              <a:rPr lang="ru-RU" b="1" dirty="0" smtClean="0"/>
              <a:t>Други разлози за </a:t>
            </a:r>
            <a:r>
              <a:rPr lang="ru-RU" b="1" dirty="0"/>
              <a:t>расељавање које је направио </a:t>
            </a:r>
            <a:r>
              <a:rPr lang="ru-RU" b="1" dirty="0" smtClean="0"/>
              <a:t>човек:</a:t>
            </a:r>
          </a:p>
          <a:p>
            <a:pPr marL="36900" indent="0">
              <a:buNone/>
            </a:pPr>
            <a:endParaRPr lang="ru-RU" b="1" dirty="0" smtClean="0"/>
          </a:p>
          <a:p>
            <a:pPr lvl="1"/>
            <a:r>
              <a:rPr lang="sr-Cyrl-RS" b="1" u="sng" dirty="0"/>
              <a:t>Трговина људима/кријумчарење: </a:t>
            </a:r>
            <a:r>
              <a:rPr lang="sr-Cyrl-RS" dirty="0"/>
              <a:t>Мигранти расељени обманом или принудом у циљу њихове експлоатације спадају у ову категорију. Због његове тајне природе, подаци о таквој врсти присилних миграција су </a:t>
            </a:r>
            <a:r>
              <a:rPr lang="sr-Cyrl-RS" dirty="0" smtClean="0"/>
              <a:t>ограничени.</a:t>
            </a:r>
          </a:p>
          <a:p>
            <a:pPr lvl="1"/>
            <a:r>
              <a:rPr lang="ru-RU" b="1" u="sng" dirty="0"/>
              <a:t>Ропство:</a:t>
            </a:r>
            <a:r>
              <a:rPr lang="ru-RU" dirty="0"/>
              <a:t> Историјски гледано, ропство је довело до расељавања појединаца ради присилног рада, при чему је средњи пролаз од 15. до 19. века у Атлантику трговина робљем био значајан пример</a:t>
            </a:r>
            <a:r>
              <a:rPr lang="ru-RU" dirty="0" smtClean="0"/>
              <a:t>.</a:t>
            </a:r>
          </a:p>
          <a:p>
            <a:pPr lvl="1"/>
            <a:r>
              <a:rPr lang="ru-RU" b="1" u="sng" dirty="0"/>
              <a:t>Етничко чишћење:</a:t>
            </a:r>
            <a:r>
              <a:rPr lang="ru-RU" b="1" dirty="0"/>
              <a:t> </a:t>
            </a:r>
            <a:r>
              <a:rPr lang="ru-RU" dirty="0"/>
              <a:t>Систематско присилно уклањање етничких или верских група са одређене територије од стране моћније етничке групе, са намером да она постане етнички хомогена. Примери укључују </a:t>
            </a:r>
            <a:r>
              <a:rPr lang="ru-RU" dirty="0" smtClean="0"/>
              <a:t>и чишћење </a:t>
            </a:r>
            <a:r>
              <a:rPr lang="ru-RU" dirty="0"/>
              <a:t>јеврејског народа и других етничких мањина током Холокауста.</a:t>
            </a:r>
            <a:endParaRPr lang="en-US" dirty="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412673"/>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122" name="Picture 2" descr="https://cdn.discordapp.com/attachments/818600687516516352/910601913601503272/fd0bbc056f6344f68e0d8a47183f4bea_1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021" y="271874"/>
            <a:ext cx="5101394" cy="28695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14563" y="3294468"/>
            <a:ext cx="3642852" cy="369332"/>
          </a:xfrm>
          <a:prstGeom prst="rect">
            <a:avLst/>
          </a:prstGeom>
          <a:noFill/>
        </p:spPr>
        <p:txBody>
          <a:bodyPr wrap="square" rtlCol="0">
            <a:spAutoFit/>
          </a:bodyPr>
          <a:lstStyle/>
          <a:p>
            <a:r>
              <a:rPr lang="sr-Cyrl-RS" dirty="0" smtClean="0"/>
              <a:t>Трговина људима</a:t>
            </a:r>
            <a:endParaRPr lang="en-US" dirty="0"/>
          </a:p>
        </p:txBody>
      </p:sp>
      <p:pic>
        <p:nvPicPr>
          <p:cNvPr id="5124" name="Picture 4" descr="https://cdn.discordapp.com/attachments/818600687516516352/910602172713013338/historical-slavery-signpost-bann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979" y="609600"/>
            <a:ext cx="4659578" cy="31599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082116" y="3769544"/>
            <a:ext cx="3008671" cy="369332"/>
          </a:xfrm>
          <a:prstGeom prst="rect">
            <a:avLst/>
          </a:prstGeom>
          <a:noFill/>
        </p:spPr>
        <p:txBody>
          <a:bodyPr wrap="square" rtlCol="0">
            <a:spAutoFit/>
          </a:bodyPr>
          <a:lstStyle/>
          <a:p>
            <a:r>
              <a:rPr lang="sr-Cyrl-RS" dirty="0" smtClean="0"/>
              <a:t>Робовласништво</a:t>
            </a:r>
            <a:endParaRPr lang="en-US" dirty="0"/>
          </a:p>
        </p:txBody>
      </p:sp>
      <p:sp>
        <p:nvSpPr>
          <p:cNvPr id="6" name="AutoShape 6" descr="Aušvic, 75 godina kasnije: Kako je logor smrti postao središte Holokausta -  BBC News na srpsk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0" name="Picture 10" descr="https://cdn.discordapp.com/attachments/818600687516516352/910602220184170597/hronologija-oluje-1024x6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16" y="3816860"/>
            <a:ext cx="4357431" cy="25574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070730" y="6343003"/>
            <a:ext cx="3642851" cy="368710"/>
          </a:xfrm>
          <a:prstGeom prst="rect">
            <a:avLst/>
          </a:prstGeom>
          <a:noFill/>
        </p:spPr>
        <p:txBody>
          <a:bodyPr wrap="square" rtlCol="0">
            <a:spAutoFit/>
          </a:bodyPr>
          <a:lstStyle/>
          <a:p>
            <a:r>
              <a:rPr lang="sr-Cyrl-RS" dirty="0" smtClean="0"/>
              <a:t>Етничко чишћење</a:t>
            </a:r>
            <a:endParaRPr lang="en-US" dirty="0"/>
          </a:p>
        </p:txBody>
      </p:sp>
      <p:sp>
        <p:nvSpPr>
          <p:cNvPr id="12" name="Left Arrow 11">
            <a:hlinkClick r:id="rId5" action="ppaction://hlinksldjump"/>
          </p:cNvPr>
          <p:cNvSpPr/>
          <p:nvPr/>
        </p:nvSpPr>
        <p:spPr>
          <a:xfrm>
            <a:off x="460375" y="5902349"/>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379353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a:t>Услови са којима се суочавају расељена лица</a:t>
            </a:r>
            <a:endParaRPr lang="en-US" dirty="0"/>
          </a:p>
        </p:txBody>
      </p:sp>
      <p:sp>
        <p:nvSpPr>
          <p:cNvPr id="3" name="Content Placeholder 2"/>
          <p:cNvSpPr>
            <a:spLocks noGrp="1"/>
          </p:cNvSpPr>
          <p:nvPr>
            <p:ph idx="1"/>
          </p:nvPr>
        </p:nvSpPr>
        <p:spPr/>
        <p:txBody>
          <a:bodyPr/>
          <a:lstStyle/>
          <a:p>
            <a:r>
              <a:rPr lang="ru-RU" b="1" u="sng" dirty="0">
                <a:effectLst/>
              </a:rPr>
              <a:t>Расељена лица се суочавају са неповољним условима</a:t>
            </a:r>
            <a:r>
              <a:rPr lang="ru-RU" dirty="0">
                <a:effectLst/>
              </a:rPr>
              <a:t> када доносе одлуку о одласку, путују на одредиште, а понекад и када стигну на одредиште</a:t>
            </a:r>
            <a:r>
              <a:rPr lang="ru-RU" dirty="0" smtClean="0">
                <a:effectLst/>
              </a:rPr>
              <a:t>.</a:t>
            </a:r>
          </a:p>
          <a:p>
            <a:r>
              <a:rPr lang="ru-RU" b="1" u="sng" dirty="0">
                <a:effectLst/>
              </a:rPr>
              <a:t>Они су често приморани да ризикују своје животе</a:t>
            </a:r>
            <a:r>
              <a:rPr lang="ru-RU" dirty="0">
                <a:effectLst/>
              </a:rPr>
              <a:t>, путују у нехуманим условима, и могу бити изложени злостављању. Ови фахтори ризика могу се повећати укључивањем трговаца људима, који их могу искористити за илегалне активности, као што су трговина дрогом и оружјем, присилни рад или сексуални рад. </a:t>
            </a:r>
            <a:endParaRPr lang="ru-RU" dirty="0" smtClean="0">
              <a:effectLst/>
            </a:endParaRPr>
          </a:p>
          <a:p>
            <a:r>
              <a:rPr lang="ru-RU" b="1" u="sng" dirty="0">
                <a:effectLst/>
              </a:rPr>
              <a:t>У већини случајева</a:t>
            </a:r>
            <a:r>
              <a:rPr lang="ru-RU" dirty="0">
                <a:effectLst/>
              </a:rPr>
              <a:t> присилних миграција преко граница, </a:t>
            </a:r>
            <a:r>
              <a:rPr lang="ru-RU" b="1" u="sng" dirty="0">
                <a:effectLst/>
              </a:rPr>
              <a:t>мигранти не поседују потребну документацију за легално путовање</a:t>
            </a:r>
            <a:r>
              <a:rPr lang="ru-RU" b="1" u="sng" dirty="0" smtClean="0">
                <a:effectLst/>
              </a:rPr>
              <a:t>.</a:t>
            </a:r>
          </a:p>
          <a:p>
            <a:r>
              <a:rPr lang="ru-RU" dirty="0">
                <a:effectLst/>
              </a:rPr>
              <a:t>У оквиру најчешћег облика расељавања, оружаног сукоба, </a:t>
            </a:r>
            <a:r>
              <a:rPr lang="ru-RU" b="1" u="sng" dirty="0">
                <a:effectLst/>
              </a:rPr>
              <a:t>појединци често губе посед своје имовине по бегству</a:t>
            </a:r>
            <a:r>
              <a:rPr lang="ru-RU" dirty="0">
                <a:effectLst/>
              </a:rPr>
              <a:t>, а могуће и по доласку у нову земљу, где се такође могу суочити са културним, друштвеним и економским дисконтинуитетом.</a:t>
            </a:r>
            <a:endParaRPr lang="en-US" dirty="0"/>
          </a:p>
        </p:txBody>
      </p:sp>
      <p:sp>
        <p:nvSpPr>
          <p:cNvPr id="5" name="Left Arrow 4">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325523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3795" y="3276599"/>
            <a:ext cx="10353762" cy="970450"/>
          </a:xfrm>
        </p:spPr>
        <p:txBody>
          <a:bodyPr/>
          <a:lstStyle/>
          <a:p>
            <a:r>
              <a:rPr lang="sr-Cyrl-RS" dirty="0" smtClean="0"/>
              <a:t>ХВАЛА НА ПАЖЊИ!</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5511905"/>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597030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Теме:</a:t>
            </a:r>
            <a:endParaRPr lang="en-US" dirty="0"/>
          </a:p>
        </p:txBody>
      </p:sp>
      <p:sp>
        <p:nvSpPr>
          <p:cNvPr id="3" name="Content Placeholder 2"/>
          <p:cNvSpPr>
            <a:spLocks noGrp="1"/>
          </p:cNvSpPr>
          <p:nvPr>
            <p:ph idx="1"/>
          </p:nvPr>
        </p:nvSpPr>
        <p:spPr/>
        <p:txBody>
          <a:bodyPr/>
          <a:lstStyle/>
          <a:p>
            <a:r>
              <a:rPr lang="sr-Cyrl-RS" dirty="0" smtClean="0">
                <a:hlinkClick r:id="rId2" action="ppaction://hlinksldjump"/>
              </a:rPr>
              <a:t>Шта су присилне миграције</a:t>
            </a:r>
            <a:endParaRPr lang="sr-Cyrl-RS" dirty="0" smtClean="0"/>
          </a:p>
          <a:p>
            <a:r>
              <a:rPr lang="sr-Cyrl-RS" dirty="0" smtClean="0">
                <a:hlinkClick r:id="rId3" action="ppaction://hlinksldjump"/>
              </a:rPr>
              <a:t>Узроци и примери</a:t>
            </a:r>
            <a:endParaRPr lang="sr-Cyrl-RS" dirty="0" smtClean="0"/>
          </a:p>
          <a:p>
            <a:r>
              <a:rPr lang="ru-RU" dirty="0">
                <a:hlinkClick r:id="rId4" action="ppaction://hlinksldjump"/>
              </a:rPr>
              <a:t>Услови са којима се суочавају расељена </a:t>
            </a:r>
            <a:r>
              <a:rPr lang="ru-RU" dirty="0" smtClean="0">
                <a:hlinkClick r:id="rId4" action="ppaction://hlinksldjump"/>
              </a:rPr>
              <a:t>лица</a:t>
            </a:r>
            <a:endParaRPr lang="ru-RU" dirty="0" smtClean="0"/>
          </a:p>
          <a:p>
            <a:pPr marL="0" indent="0">
              <a:buNone/>
            </a:pPr>
            <a:endParaRPr lang="en-US" dirty="0"/>
          </a:p>
        </p:txBody>
      </p:sp>
    </p:spTree>
    <p:extLst>
      <p:ext uri="{BB962C8B-B14F-4D97-AF65-F5344CB8AC3E}">
        <p14:creationId xmlns:p14="http://schemas.microsoft.com/office/powerpoint/2010/main" val="1217749789"/>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smtClean="0"/>
              <a:t>Шта су присилне миграције?</a:t>
            </a:r>
            <a:br>
              <a:rPr lang="sr-Cyrl-RS" dirty="0" smtClean="0"/>
            </a:br>
            <a:endParaRPr lang="en-US" dirty="0"/>
          </a:p>
        </p:txBody>
      </p:sp>
      <p:sp>
        <p:nvSpPr>
          <p:cNvPr id="3" name="Content Placeholder 2"/>
          <p:cNvSpPr>
            <a:spLocks noGrp="1"/>
          </p:cNvSpPr>
          <p:nvPr>
            <p:ph idx="1"/>
          </p:nvPr>
        </p:nvSpPr>
        <p:spPr/>
        <p:txBody>
          <a:bodyPr/>
          <a:lstStyle/>
          <a:p>
            <a:r>
              <a:rPr lang="ru-RU" dirty="0"/>
              <a:t>Владе, невладине организације, друге међународне организације и друштвени научници дефинишу присилно расељавање на различите начине</a:t>
            </a:r>
            <a:r>
              <a:rPr lang="ru-RU" dirty="0" smtClean="0"/>
              <a:t>.</a:t>
            </a:r>
            <a:endParaRPr lang="en-US" dirty="0" smtClean="0"/>
          </a:p>
          <a:p>
            <a:pPr marL="36900" indent="0">
              <a:buNone/>
            </a:pPr>
            <a:endParaRPr lang="en-US" dirty="0" smtClean="0"/>
          </a:p>
          <a:p>
            <a:r>
              <a:rPr lang="sr-Cyrl-RS" dirty="0"/>
              <a:t>Међународна организација за миграције дефинише присилног мигранта као сваку особу која мигрира да би „избегла прогон, сукоб, репресију, природне катастрофе и катастрофе које је проузроковао човек, еколошку деградацију или друге ситуације које угрожавају њихове животе, слободу или егзистенцију</a:t>
            </a:r>
            <a:r>
              <a:rPr lang="sr-Cyrl-RS" dirty="0" smtClean="0"/>
              <a:t>“</a:t>
            </a:r>
            <a:endParaRPr lang="en-US" dirty="0" smtClean="0"/>
          </a:p>
          <a:p>
            <a:endParaRPr lang="en-US" dirty="0" smtClean="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8517805"/>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r-Cyrl-RS" dirty="0" smtClean="0"/>
              <a:t>Узроци и примери</a:t>
            </a:r>
            <a:endParaRPr lang="en-US" dirty="0"/>
          </a:p>
        </p:txBody>
      </p:sp>
      <p:sp>
        <p:nvSpPr>
          <p:cNvPr id="3" name="Text Placeholder 2"/>
          <p:cNvSpPr>
            <a:spLocks noGrp="1"/>
          </p:cNvSpPr>
          <p:nvPr>
            <p:ph type="body" idx="1"/>
          </p:nvPr>
        </p:nvSpPr>
        <p:spPr>
          <a:xfrm>
            <a:off x="1005872" y="1911671"/>
            <a:ext cx="4876344" cy="544884"/>
          </a:xfrm>
        </p:spPr>
        <p:txBody>
          <a:bodyPr/>
          <a:lstStyle/>
          <a:p>
            <a:r>
              <a:rPr lang="sr-Cyrl-RS" dirty="0">
                <a:hlinkClick r:id="rId2" action="ppaction://hlinksldjump"/>
              </a:rPr>
              <a:t>Природни узроци</a:t>
            </a:r>
            <a:endParaRPr lang="en-US" dirty="0"/>
          </a:p>
        </p:txBody>
      </p:sp>
      <p:sp>
        <p:nvSpPr>
          <p:cNvPr id="4" name="Content Placeholder 3"/>
          <p:cNvSpPr>
            <a:spLocks noGrp="1"/>
          </p:cNvSpPr>
          <p:nvPr>
            <p:ph sz="half" idx="2"/>
          </p:nvPr>
        </p:nvSpPr>
        <p:spPr>
          <a:xfrm>
            <a:off x="1005872" y="2788176"/>
            <a:ext cx="4876344" cy="3411063"/>
          </a:xfrm>
        </p:spPr>
        <p:txBody>
          <a:bodyPr/>
          <a:lstStyle/>
          <a:p>
            <a:r>
              <a:rPr lang="ru-RU" dirty="0"/>
              <a:t>Принудно расељавање може директно произаћи из природних катастрофа и индиректно из накнадног утицаја на инфраструктуру, приступ храни и води и локалне/регионалне економије.</a:t>
            </a:r>
            <a:endParaRPr lang="en-US" dirty="0"/>
          </a:p>
        </p:txBody>
      </p:sp>
      <p:sp>
        <p:nvSpPr>
          <p:cNvPr id="5" name="Text Placeholder 4"/>
          <p:cNvSpPr>
            <a:spLocks noGrp="1"/>
          </p:cNvSpPr>
          <p:nvPr>
            <p:ph type="body" sz="quarter" idx="3"/>
          </p:nvPr>
        </p:nvSpPr>
        <p:spPr>
          <a:xfrm>
            <a:off x="6294967" y="2233461"/>
            <a:ext cx="4895330" cy="544883"/>
          </a:xfrm>
        </p:spPr>
        <p:txBody>
          <a:bodyPr/>
          <a:lstStyle/>
          <a:p>
            <a:r>
              <a:rPr lang="sr-Cyrl-RS" dirty="0" smtClean="0">
                <a:hlinkClick r:id="rId3" action="ppaction://hlinksldjump"/>
              </a:rPr>
              <a:t>Узроци настали човечијим деловањем</a:t>
            </a:r>
            <a:endParaRPr lang="en-US" dirty="0"/>
          </a:p>
        </p:txBody>
      </p:sp>
      <p:sp>
        <p:nvSpPr>
          <p:cNvPr id="6" name="Content Placeholder 5"/>
          <p:cNvSpPr>
            <a:spLocks noGrp="1"/>
          </p:cNvSpPr>
          <p:nvPr>
            <p:ph sz="quarter" idx="4"/>
          </p:nvPr>
        </p:nvSpPr>
        <p:spPr>
          <a:xfrm>
            <a:off x="6294967" y="2788176"/>
            <a:ext cx="4895330" cy="3411063"/>
          </a:xfrm>
        </p:spPr>
        <p:txBody>
          <a:bodyPr/>
          <a:lstStyle/>
          <a:p>
            <a:r>
              <a:rPr lang="sr-Cyrl-RS" dirty="0"/>
              <a:t>Расељавање које је проузроковао човек описује присилно расељавање изазвано политичким субјектима, криминалним организацијама, сукобима, еколошким катастрофама изазваним човеком, развојем, итд.</a:t>
            </a:r>
            <a:endParaRPr lang="en-US" dirty="0"/>
          </a:p>
        </p:txBody>
      </p:sp>
      <p:sp>
        <p:nvSpPr>
          <p:cNvPr id="7" name="Left Arrow 6">
            <a:hlinkClick r:id="rId4"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43217"/>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a:t>Природни узроци</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ru-RU" b="1" u="sng" dirty="0"/>
              <a:t>Примери принудног расељавања изазваног елементарним </a:t>
            </a:r>
            <a:r>
              <a:rPr lang="ru-RU" b="1" u="sng" dirty="0" smtClean="0"/>
              <a:t>непогодама</a:t>
            </a:r>
            <a:r>
              <a:rPr lang="ru-RU" dirty="0" smtClean="0"/>
              <a:t>:</a:t>
            </a:r>
          </a:p>
          <a:p>
            <a:pPr marL="36900" indent="0">
              <a:buNone/>
            </a:pPr>
            <a:endParaRPr lang="ru-RU" dirty="0" smtClean="0"/>
          </a:p>
          <a:p>
            <a:pPr lvl="1"/>
            <a:r>
              <a:rPr lang="ru-RU" b="1" u="sng" dirty="0"/>
              <a:t>Цунами у Индијском океану 2004</a:t>
            </a:r>
            <a:r>
              <a:rPr lang="ru-RU" dirty="0"/>
              <a:t>: Као резултат земљотреса јачине 9,1, цунами у Индијском океану однео је преко 227,898 живота, као резултат тога, преко 1,7 милиона људи је расељено, углавном из Индонезије, Шри Ланке и Индије</a:t>
            </a:r>
            <a:r>
              <a:rPr lang="ru-RU" dirty="0" smtClean="0"/>
              <a:t>.</a:t>
            </a:r>
          </a:p>
          <a:p>
            <a:pPr lvl="1"/>
            <a:r>
              <a:rPr lang="ru-RU" b="1" u="sng" dirty="0"/>
              <a:t>2005. Ураган Катрина</a:t>
            </a:r>
            <a:r>
              <a:rPr lang="ru-RU" dirty="0"/>
              <a:t>: Ураган Катрина је погодио Њу Орлеанс, Луизијану крајем августа 2005., ураган Катрина је нанео штету од приближно 125 милијарди долара, као резултат штете коју је нанела Катрина, преко милион људи је интерно расељено. Месец дана након катастрофе, преко 600.000 је остало расељено</a:t>
            </a:r>
            <a:r>
              <a:rPr lang="ru-RU" dirty="0" smtClean="0"/>
              <a:t>.</a:t>
            </a:r>
          </a:p>
          <a:p>
            <a:pPr lvl="1"/>
            <a:r>
              <a:rPr lang="ru-RU" b="1" u="sng" dirty="0"/>
              <a:t>2011 Источноафричка суша</a:t>
            </a:r>
            <a:r>
              <a:rPr lang="ru-RU" dirty="0"/>
              <a:t>: Неуспеле кише у Сомалији, Кенији и Етиопији довеле су до великих губитака стоке и усева, терајући већину сточарског становништва у околна подручја у потрази за доступном храном и водом. Источноафричка суша је пример утицаја климатских промена.</a:t>
            </a:r>
            <a:endParaRPr lang="ru-RU" dirty="0" smtClean="0"/>
          </a:p>
          <a:p>
            <a:pPr lvl="1"/>
            <a:endParaRPr lang="ru-RU" dirty="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609532"/>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8" name="Picture 4" descr="https://cdn.discordapp.com/attachments/818600687516516352/910600649463431168/1200px-US_Navy_050102-N-9593M-040_A_village_near_the_coast_of_Sumatra_lays_in_ruin_after_the_Tsunami_that_struck_South_East_Asi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7807" y="290461"/>
            <a:ext cx="4038239" cy="28839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340499" y="3174437"/>
            <a:ext cx="1992853" cy="646331"/>
          </a:xfrm>
          <a:prstGeom prst="rect">
            <a:avLst/>
          </a:prstGeom>
        </p:spPr>
        <p:txBody>
          <a:bodyPr wrap="none">
            <a:spAutoFit/>
          </a:bodyPr>
          <a:lstStyle/>
          <a:p>
            <a:pPr fontAlgn="base"/>
            <a:r>
              <a:rPr lang="sr-Cyrl-RS" dirty="0">
                <a:solidFill>
                  <a:schemeClr val="tx1">
                    <a:lumMod val="95000"/>
                  </a:schemeClr>
                </a:solidFill>
                <a:latin typeface="inherit"/>
              </a:rPr>
              <a:t>Индијски цунами</a:t>
            </a:r>
          </a:p>
          <a:p>
            <a:pPr fontAlgn="base"/>
            <a:endParaRPr lang="sr-Cyrl-RS" b="0" i="0" dirty="0">
              <a:solidFill>
                <a:schemeClr val="tx1">
                  <a:lumMod val="95000"/>
                </a:schemeClr>
              </a:solidFill>
              <a:effectLst/>
              <a:latin typeface="inherit"/>
            </a:endParaRPr>
          </a:p>
        </p:txBody>
      </p:sp>
      <p:pic>
        <p:nvPicPr>
          <p:cNvPr id="1030" name="Picture 6" descr="https://cdn.discordapp.com/attachments/818600687516516352/910600798021492786/hurricane-katrina-ir-clouds-from-goes-on-29-aug-2005-869.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06224" y="174975"/>
            <a:ext cx="3000136" cy="222364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7059224" y="2528576"/>
            <a:ext cx="2094271" cy="369332"/>
          </a:xfrm>
          <a:prstGeom prst="rect">
            <a:avLst/>
          </a:prstGeom>
          <a:noFill/>
        </p:spPr>
        <p:txBody>
          <a:bodyPr wrap="square" rtlCol="0">
            <a:spAutoFit/>
          </a:bodyPr>
          <a:lstStyle/>
          <a:p>
            <a:r>
              <a:rPr lang="sr-Cyrl-RS" dirty="0" smtClean="0"/>
              <a:t>Ураган Катарина</a:t>
            </a:r>
            <a:endParaRPr lang="en-US" dirty="0"/>
          </a:p>
        </p:txBody>
      </p:sp>
      <p:pic>
        <p:nvPicPr>
          <p:cNvPr id="1054" name="Picture 30" descr="https://cdn.discordapp.com/attachments/818600687516516352/910600904846233700/37511092_4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108" y="3846435"/>
            <a:ext cx="4278595" cy="2408238"/>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4468353" y="6254673"/>
            <a:ext cx="3244645" cy="369332"/>
          </a:xfrm>
          <a:prstGeom prst="rect">
            <a:avLst/>
          </a:prstGeom>
          <a:noFill/>
        </p:spPr>
        <p:txBody>
          <a:bodyPr wrap="square" rtlCol="0">
            <a:spAutoFit/>
          </a:bodyPr>
          <a:lstStyle/>
          <a:p>
            <a:r>
              <a:rPr lang="sr-Cyrl-RS" dirty="0" smtClean="0"/>
              <a:t>Афричка суша</a:t>
            </a:r>
            <a:endParaRPr lang="en-US" dirty="0"/>
          </a:p>
        </p:txBody>
      </p:sp>
      <p:pic>
        <p:nvPicPr>
          <p:cNvPr id="1056" name="Picture 32" descr="https://cdn.discordapp.com/attachments/818600687516516352/910600798331863080/23ARR6QJXV4WWSFWJQDTMRBZZ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06360" y="174974"/>
            <a:ext cx="3335462" cy="2223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525025"/>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a:t>Узроци настали човечијим деловањем</a:t>
            </a:r>
            <a:r>
              <a:rPr lang="en-US" dirty="0"/>
              <a:t/>
            </a:r>
            <a:br>
              <a:rPr lang="en-US" dirty="0"/>
            </a:br>
            <a:endParaRPr lang="en-US" dirty="0"/>
          </a:p>
        </p:txBody>
      </p:sp>
      <p:sp>
        <p:nvSpPr>
          <p:cNvPr id="3" name="Content Placeholder 2"/>
          <p:cNvSpPr>
            <a:spLocks noGrp="1"/>
          </p:cNvSpPr>
          <p:nvPr>
            <p:ph idx="1"/>
          </p:nvPr>
        </p:nvSpPr>
        <p:spPr/>
        <p:txBody>
          <a:bodyPr>
            <a:normAutofit fontScale="92500" lnSpcReduction="10000"/>
          </a:bodyPr>
          <a:lstStyle/>
          <a:p>
            <a:r>
              <a:rPr lang="ru-RU" b="1" u="sng" dirty="0"/>
              <a:t>Примери присилног расељавања изазваног криминалним </a:t>
            </a:r>
            <a:r>
              <a:rPr lang="ru-RU" b="1" u="sng" dirty="0" smtClean="0"/>
              <a:t>активностима</a:t>
            </a:r>
            <a:r>
              <a:rPr lang="ru-RU" dirty="0" smtClean="0"/>
              <a:t>:</a:t>
            </a:r>
          </a:p>
          <a:p>
            <a:pPr marL="36900" indent="0">
              <a:buNone/>
            </a:pPr>
            <a:endParaRPr lang="sr-Cyrl-RS" dirty="0" smtClean="0"/>
          </a:p>
          <a:p>
            <a:pPr lvl="1"/>
            <a:r>
              <a:rPr lang="ru-RU" b="1" u="sng" dirty="0"/>
              <a:t>Расељеност у Мексику због </a:t>
            </a:r>
            <a:r>
              <a:rPr lang="ru-RU" b="1" u="sng" dirty="0" smtClean="0"/>
              <a:t>насиља нарко картела</a:t>
            </a:r>
            <a:r>
              <a:rPr lang="ru-RU" dirty="0" smtClean="0"/>
              <a:t>: </a:t>
            </a:r>
            <a:r>
              <a:rPr lang="ru-RU" dirty="0"/>
              <a:t>Широм Мексика, насиље од нарко картела, паравојних и група за самоодбрану доводи до унутрашњег и спољашњег расељавања. Користећи збирку доступних података и постојећих студија, укупан број расељених лица између 2006. и 2012. године износио је приближно 740 хиљада</a:t>
            </a:r>
            <a:r>
              <a:rPr lang="ru-RU" dirty="0" smtClean="0"/>
              <a:t>.</a:t>
            </a:r>
            <a:endParaRPr lang="en-US" dirty="0" smtClean="0"/>
          </a:p>
          <a:p>
            <a:pPr lvl="1"/>
            <a:r>
              <a:rPr lang="ru-RU" b="1" u="sng" dirty="0"/>
              <a:t>Расељавање у Централној Америци због насиља картела/банде</a:t>
            </a:r>
            <a:r>
              <a:rPr lang="ru-RU" dirty="0"/>
              <a:t>: Главни фактор иза имигрантске кризе у САД на почетку 21. века (као што је криза имиграната из 2014.), распрострањено насиље банди у Северном троуглу, у комбинацији са корупцијом и ниским економским могућностима, је приморало многи да побегну из своје земље у потрази за стабилношћу и већим могућностима</a:t>
            </a:r>
            <a:r>
              <a:rPr lang="ru-RU" dirty="0" smtClean="0"/>
              <a:t>.</a:t>
            </a:r>
            <a:endParaRPr lang="en-US" dirty="0" smtClean="0"/>
          </a:p>
          <a:p>
            <a:pPr lvl="1"/>
            <a:r>
              <a:rPr lang="ru-RU" b="1" u="sng" dirty="0"/>
              <a:t>Расељеност у Колумбији због сукоба и насиља у вези са </a:t>
            </a:r>
            <a:r>
              <a:rPr lang="ru-RU" b="1" u="sng" dirty="0" smtClean="0"/>
              <a:t>дрогом</a:t>
            </a:r>
            <a:r>
              <a:rPr lang="ru-RU" dirty="0" smtClean="0"/>
              <a:t>:</a:t>
            </a:r>
            <a:r>
              <a:rPr lang="en-US" dirty="0" smtClean="0"/>
              <a:t> K</a:t>
            </a:r>
            <a:r>
              <a:rPr lang="ru-RU" dirty="0" smtClean="0"/>
              <a:t>риминално </a:t>
            </a:r>
            <a:r>
              <a:rPr lang="ru-RU" dirty="0"/>
              <a:t>насиље приморало је Колумбијце да напусте своју имовину, начин живота и друштвене везе у потрази за безбедношћу</a:t>
            </a:r>
            <a:endParaRPr lang="ru-RU" dirty="0" smtClean="0"/>
          </a:p>
          <a:p>
            <a:pPr lvl="1"/>
            <a:endParaRPr lang="ru-RU" dirty="0" smtClean="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10964"/>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https://cdn.discordapp.com/attachments/818600687516516352/910601120487989258/file-20200127-81357-djbikc.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03264" y="1545021"/>
            <a:ext cx="3194587" cy="319458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4309" y="4739608"/>
            <a:ext cx="2890683" cy="369332"/>
          </a:xfrm>
          <a:prstGeom prst="rect">
            <a:avLst/>
          </a:prstGeom>
          <a:noFill/>
        </p:spPr>
        <p:txBody>
          <a:bodyPr wrap="square" rtlCol="0">
            <a:spAutoFit/>
          </a:bodyPr>
          <a:lstStyle/>
          <a:p>
            <a:r>
              <a:rPr lang="sr-Cyrl-RS" dirty="0" smtClean="0"/>
              <a:t>Мексико</a:t>
            </a:r>
            <a:endParaRPr lang="en-US" dirty="0"/>
          </a:p>
        </p:txBody>
      </p:sp>
      <p:pic>
        <p:nvPicPr>
          <p:cNvPr id="2052" name="Picture 4" descr="https://cdn.discordapp.com/attachments/818600687516516352/910601120760606731/BRLASFall2013-NAZARIO-Getty175702922-750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723" y="964900"/>
            <a:ext cx="3955417" cy="26685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890298" y="3633488"/>
            <a:ext cx="2420266" cy="369332"/>
          </a:xfrm>
          <a:prstGeom prst="rect">
            <a:avLst/>
          </a:prstGeom>
          <a:noFill/>
        </p:spPr>
        <p:txBody>
          <a:bodyPr wrap="square" rtlCol="0">
            <a:spAutoFit/>
          </a:bodyPr>
          <a:lstStyle/>
          <a:p>
            <a:r>
              <a:rPr lang="sr-Cyrl-RS" dirty="0"/>
              <a:t>Централна Америка</a:t>
            </a:r>
            <a:endParaRPr lang="en-US" dirty="0"/>
          </a:p>
        </p:txBody>
      </p:sp>
      <p:pic>
        <p:nvPicPr>
          <p:cNvPr id="2054" name="Picture 6" descr="https://cdn.discordapp.com/attachments/818600687516516352/910601121037426768/Bajo_Chiquito_20210410_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2593" y="3018338"/>
            <a:ext cx="3280799" cy="24605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74942" y="5478937"/>
            <a:ext cx="2005570" cy="369332"/>
          </a:xfrm>
          <a:prstGeom prst="rect">
            <a:avLst/>
          </a:prstGeom>
          <a:noFill/>
        </p:spPr>
        <p:txBody>
          <a:bodyPr wrap="square" rtlCol="0">
            <a:spAutoFit/>
          </a:bodyPr>
          <a:lstStyle/>
          <a:p>
            <a:r>
              <a:rPr lang="sr-Cyrl-RS" dirty="0"/>
              <a:t>Колумбија</a:t>
            </a:r>
            <a:endParaRPr lang="en-US" dirty="0"/>
          </a:p>
        </p:txBody>
      </p:sp>
      <p:sp>
        <p:nvSpPr>
          <p:cNvPr id="10" name="Left Arrow 9">
            <a:hlinkClick r:id="rId5"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204041"/>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sr-Cyrl-RS" dirty="0"/>
              <a:t>Узроци настали човечијим деловањем</a:t>
            </a:r>
            <a:r>
              <a:rPr lang="en-US" dirty="0"/>
              <a:t/>
            </a:r>
            <a:br>
              <a:rPr lang="en-US" dirty="0"/>
            </a:br>
            <a:endParaRPr lang="en-US" dirty="0"/>
          </a:p>
        </p:txBody>
      </p:sp>
      <p:sp>
        <p:nvSpPr>
          <p:cNvPr id="3" name="Content Placeholder 2"/>
          <p:cNvSpPr>
            <a:spLocks noGrp="1"/>
          </p:cNvSpPr>
          <p:nvPr>
            <p:ph idx="1"/>
          </p:nvPr>
        </p:nvSpPr>
        <p:spPr/>
        <p:txBody>
          <a:bodyPr>
            <a:normAutofit lnSpcReduction="10000"/>
          </a:bodyPr>
          <a:lstStyle/>
          <a:p>
            <a:r>
              <a:rPr lang="ru-RU" b="1" u="sng" dirty="0"/>
              <a:t>Примери присилног расељавања изазваног политичким </a:t>
            </a:r>
            <a:r>
              <a:rPr lang="ru-RU" b="1" u="sng" dirty="0" smtClean="0"/>
              <a:t>сукобом</a:t>
            </a:r>
            <a:r>
              <a:rPr lang="en-US" dirty="0" smtClean="0"/>
              <a:t>:</a:t>
            </a:r>
          </a:p>
          <a:p>
            <a:pPr marL="36900" indent="0">
              <a:buNone/>
            </a:pPr>
            <a:endParaRPr lang="en-US" dirty="0" smtClean="0"/>
          </a:p>
          <a:p>
            <a:pPr lvl="1"/>
            <a:r>
              <a:rPr lang="ru-RU" b="1" u="sng" dirty="0"/>
              <a:t>Вијетнамски рат</a:t>
            </a:r>
            <a:r>
              <a:rPr lang="ru-RU" dirty="0"/>
              <a:t>: Током рата у Вијетнаму и у годинама које су уследиле, многа становништва су протерана из Вијетнама и околних земаља као резултат оружаног сукоба и/или прогона од стране њихових влада, као што је Социјалистичка Република Вијетнам</a:t>
            </a:r>
            <a:r>
              <a:rPr lang="ru-RU" dirty="0" smtClean="0"/>
              <a:t>.</a:t>
            </a:r>
            <a:endParaRPr lang="en-US" dirty="0" smtClean="0"/>
          </a:p>
          <a:p>
            <a:pPr lvl="1"/>
            <a:r>
              <a:rPr lang="ru-RU" b="1" u="sng" dirty="0"/>
              <a:t>Грађански рат у Салвадору</a:t>
            </a:r>
            <a:r>
              <a:rPr lang="ru-RU" dirty="0"/>
              <a:t>: Током и након 12-годишњег сукоба између владе Салвадора и ФМЛН-а, Салвадорци су се суочавали са присилним расељавањем као резултатом борби, прогона и погоршања квалитета живота/приступа социоекономским </a:t>
            </a:r>
            <a:r>
              <a:rPr lang="ru-RU" dirty="0" smtClean="0"/>
              <a:t>могућностима</a:t>
            </a:r>
            <a:endParaRPr lang="en-US" dirty="0" smtClean="0"/>
          </a:p>
          <a:p>
            <a:pPr lvl="1"/>
            <a:r>
              <a:rPr lang="ru-RU" b="1" u="sng" dirty="0"/>
              <a:t>Државни удар у Мјанмару</a:t>
            </a:r>
            <a:r>
              <a:rPr lang="ru-RU" dirty="0"/>
              <a:t>: од државног удара 1. фебруара 2021., долазак бурманске војске на власт довео је до широко распрострањеног хаоса и насиља, погоршаних одбијањем великог дела јавности да прихвати војни </a:t>
            </a:r>
            <a:r>
              <a:rPr lang="ru-RU" dirty="0" smtClean="0"/>
              <a:t>режим</a:t>
            </a:r>
            <a:r>
              <a:rPr lang="en-US" dirty="0" smtClean="0"/>
              <a:t>.</a:t>
            </a:r>
            <a:endParaRPr lang="en-US" dirty="0"/>
          </a:p>
        </p:txBody>
      </p:sp>
      <p:sp>
        <p:nvSpPr>
          <p:cNvPr id="4" name="Left Arrow 3">
            <a:hlinkClick r:id="rId2" action="ppaction://hlinksldjump"/>
          </p:cNvPr>
          <p:cNvSpPr/>
          <p:nvPr/>
        </p:nvSpPr>
        <p:spPr>
          <a:xfrm>
            <a:off x="530942" y="427703"/>
            <a:ext cx="1061884" cy="4719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2629700"/>
      </p:ext>
    </p:extLst>
  </p:cSld>
  <p:clrMapOvr>
    <a:masterClrMapping/>
  </p:clrMapOvr>
  <mc:AlternateContent xmlns:mc="http://schemas.openxmlformats.org/markup-compatibility/2006">
    <mc:Choice xmlns:p14="http://schemas.microsoft.com/office/powerpoint/2010/main" Requires="p14">
      <p:transition spd="slow" p14:dur="1750">
        <p14:reveal/>
      </p:transition>
    </mc:Choice>
    <mc:Fallback>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183</TotalTime>
  <Words>983</Words>
  <Application>Microsoft Office PowerPoint</Application>
  <PresentationFormat>Widescreen</PresentationFormat>
  <Paragraphs>67</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inherit</vt:lpstr>
      <vt:lpstr>Arial</vt:lpstr>
      <vt:lpstr>Calisto MT</vt:lpstr>
      <vt:lpstr>Trebuchet MS</vt:lpstr>
      <vt:lpstr>Wingdings 2</vt:lpstr>
      <vt:lpstr>Slate</vt:lpstr>
      <vt:lpstr>Присилне миграције</vt:lpstr>
      <vt:lpstr>Теме:</vt:lpstr>
      <vt:lpstr>Шта су присилне миграције? </vt:lpstr>
      <vt:lpstr>Узроци и примери</vt:lpstr>
      <vt:lpstr>Природни узроци </vt:lpstr>
      <vt:lpstr>PowerPoint Presentation</vt:lpstr>
      <vt:lpstr>Узроци настали човечијим деловањем </vt:lpstr>
      <vt:lpstr>PowerPoint Presentation</vt:lpstr>
      <vt:lpstr>Узроци настали човечијим деловањем </vt:lpstr>
      <vt:lpstr>PowerPoint Presentation</vt:lpstr>
      <vt:lpstr>Узроци настали човечијим деловањем </vt:lpstr>
      <vt:lpstr>PowerPoint Presentation</vt:lpstr>
      <vt:lpstr>Узроци настали човечијим деловањем </vt:lpstr>
      <vt:lpstr>PowerPoint Presentation</vt:lpstr>
      <vt:lpstr>Услови са којима се суочавају расељена лица</vt:lpstr>
      <vt:lpstr>ХВАЛА НА ПАЖЊИ!</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Присилне миграције</dc:title>
  <dc:creator>Miloš</dc:creator>
  <cp:lastModifiedBy>Miloš Marinković</cp:lastModifiedBy>
  <cp:revision>16</cp:revision>
  <dcterms:created xsi:type="dcterms:W3CDTF">2021-11-17T17:47:26Z</dcterms:created>
  <dcterms:modified xsi:type="dcterms:W3CDTF">2021-11-18T00:07:31Z</dcterms:modified>
</cp:coreProperties>
</file>